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8229600" cx="14630400"/>
  <p:notesSz cx="8229600" cy="14630400"/>
  <p:embeddedFontLst>
    <p:embeddedFont>
      <p:font typeface="Inter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-regular.fntdata"/><Relationship Id="rId14" Type="http://schemas.openxmlformats.org/officeDocument/2006/relationships/slide" Target="slides/slide9.xml"/><Relationship Id="rId16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65525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660900" y="0"/>
            <a:ext cx="3567113" cy="73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3896975"/>
            <a:ext cx="3565525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 txBox="1"/>
          <p:nvPr>
            <p:ph idx="12" type="sldNum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hyperlink" Target="https://gamma.ap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hyperlink" Target="https://gamma.app" TargetMode="External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10" y="2532340"/>
            <a:ext cx="4869061" cy="316491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7"/>
              <a:buFont typeface="Inter"/>
              <a:buNone/>
            </a:pPr>
            <a:r>
              <a:rPr b="1" i="0" lang="en-US" sz="6707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 to Generative AI (GenAI)</a:t>
            </a:r>
            <a:endParaRPr b="0" i="0" sz="67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350437" y="4752023"/>
            <a:ext cx="7415927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Generative AI is a cutting-edge technology that enables machines to create original content, from images and text to music and code. It represents a significant leap forward in artificial intelligence, opening up new realms of creativity and innovation.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868716" y="6609874"/>
            <a:ext cx="5186363" cy="431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0"/>
              <a:buFont typeface="Calibri"/>
              <a:buNone/>
            </a:pPr>
            <a:r>
              <a:t/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" name="Google Shape;23;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930737" y="1802863"/>
            <a:ext cx="11764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Inter"/>
              <a:buNone/>
            </a:pPr>
            <a:r>
              <a:rPr b="1" i="0" lang="en-US" sz="486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Difference between AI, ML, DL, and GenAI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864062" y="3658289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broad field of Artificial Intelligence, which aims to create machines that can perform human-like tasks.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Recommendation Models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Autonomous Vehicle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Any AI Products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a subset of AI that focuses on building algorithms that can learn from data and make predictions.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Predictive Analysis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Statistical Model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Forecasting Designs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r>
              <a:t/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Deep Learning, a more advanced ML technique that uses neural networks to analyze complex data and automate decision-making.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ANN &amp; DNN – Array or Dataframe 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CNN – Image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RNN – Text related &amp; Time Series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" name="Google Shape;38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864037" y="2203013"/>
            <a:ext cx="11764923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60"/>
              <a:buFont typeface="Inter"/>
              <a:buNone/>
            </a:pPr>
            <a:r>
              <a:rPr b="1" i="0" lang="en-US" sz="486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Difference between AI, ML, DL, and GenAI</a:t>
            </a:r>
            <a:endParaRPr b="0" i="0" sz="48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broad field of Artificial Intelligence, which aims to create machines that can perform human-like tasks.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Recommendation Models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Autonomous Vehicle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Any AI Products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Machine Learning, a subset of AI that focuses on building algorithms that can learn from data and make predictions.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Predictive Analysis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Statistical Model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Forecasting Designs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44"/>
              <a:buFont typeface="Calibri"/>
              <a:buNone/>
            </a:pPr>
            <a:r>
              <a:t/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0"/>
              <a:buFont typeface="Inter"/>
              <a:buNone/>
            </a:pPr>
            <a:r>
              <a:rPr b="1" i="0" lang="en-US" sz="243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DL</a:t>
            </a:r>
            <a:endParaRPr b="0" i="0" sz="24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Deep Learning, a more advanced ML technique that uses neural networks to analyze complex data and automate decision-making.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ANN &amp; DNN – Array or Dataframe 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CNN – Image</a:t>
            </a:r>
            <a:endParaRPr/>
          </a:p>
          <a:p>
            <a:pPr indent="0" lvl="0" marL="0" marR="0" rtl="0" algn="l">
              <a:lnSpc>
                <a:spcPct val="15997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44"/>
              <a:buFont typeface="Inter"/>
              <a:buNone/>
            </a:pPr>
            <a:r>
              <a:rPr b="0" i="0" lang="en-US" sz="194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RNN – Text related &amp; Time Series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1" name="Google Shape;5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459797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841" y="2780943"/>
            <a:ext cx="4978598" cy="26677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>
            <a:off x="6197084" y="1199793"/>
            <a:ext cx="7194471" cy="634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8"/>
              <a:buFont typeface="Inter"/>
              <a:buNone/>
            </a:pPr>
            <a:r>
              <a:rPr b="1" i="0" lang="en-US" sz="3998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Fundamentals of Generative AI</a:t>
            </a:r>
            <a:endParaRPr b="0" i="0" sz="39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481405" y="2138958"/>
            <a:ext cx="40600" cy="4890849"/>
          </a:xfrm>
          <a:prstGeom prst="roundRect">
            <a:avLst>
              <a:gd fmla="val 225085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6730067" y="2575381"/>
            <a:ext cx="710684" cy="40600"/>
          </a:xfrm>
          <a:prstGeom prst="roundRect">
            <a:avLst>
              <a:gd fmla="val 225085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6273225" y="2367320"/>
            <a:ext cx="456843" cy="4568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431578" y="2443401"/>
            <a:ext cx="140018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99"/>
              <a:buFont typeface="Inter"/>
              <a:buNone/>
            </a:pPr>
            <a:r>
              <a:rPr b="1" i="0" lang="en-US" sz="23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7618452" y="2341959"/>
            <a:ext cx="2538413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b="1" i="0" lang="en-US" sz="19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Input Data</a:t>
            </a:r>
            <a:endParaRPr b="0" i="0" sz="1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7618452" y="2781062"/>
            <a:ext cx="6301264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b="0" i="0" lang="en-US" sz="15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GenAI models are trained on vast datasets to learn patterns and generate new content.</a:t>
            </a:r>
            <a:endParaRPr b="0" i="0" sz="15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6730067" y="4273332"/>
            <a:ext cx="710684" cy="40600"/>
          </a:xfrm>
          <a:prstGeom prst="roundRect">
            <a:avLst>
              <a:gd fmla="val 225085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6273225" y="4065270"/>
            <a:ext cx="456843" cy="4568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410265" y="4141351"/>
            <a:ext cx="182761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99"/>
              <a:buFont typeface="Inter"/>
              <a:buNone/>
            </a:pPr>
            <a:r>
              <a:rPr b="1" i="0" lang="en-US" sz="23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7618452" y="4039910"/>
            <a:ext cx="2538413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b="1" i="0" lang="en-US" sz="19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Transformation</a:t>
            </a:r>
            <a:endParaRPr b="0" i="0" sz="1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7618452" y="4479012"/>
            <a:ext cx="6301264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b="0" i="0" lang="en-US" sz="15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Using advanced neural networks, GenAI models can transform the input data into novel and creative outputs.</a:t>
            </a:r>
            <a:endParaRPr b="0" i="0" sz="15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6730067" y="5971282"/>
            <a:ext cx="710684" cy="40600"/>
          </a:xfrm>
          <a:prstGeom prst="roundRect">
            <a:avLst>
              <a:gd fmla="val 225085" name="adj"/>
            </a:avLst>
          </a:prstGeom>
          <a:solidFill>
            <a:srgbClr val="2A1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6273225" y="5763220"/>
            <a:ext cx="456843" cy="456843"/>
          </a:xfrm>
          <a:prstGeom prst="roundRect">
            <a:avLst>
              <a:gd fmla="val 20003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6405741" y="5839301"/>
            <a:ext cx="191810" cy="30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99"/>
              <a:buFont typeface="Inter"/>
              <a:buNone/>
            </a:pPr>
            <a:r>
              <a:rPr b="1" i="0" lang="en-US" sz="23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7618452" y="5737860"/>
            <a:ext cx="2538413" cy="31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99"/>
              <a:buFont typeface="Inter"/>
              <a:buNone/>
            </a:pPr>
            <a:r>
              <a:rPr b="1" i="0" lang="en-US" sz="19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Output Generation</a:t>
            </a:r>
            <a:endParaRPr b="0" i="0" sz="19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7618452" y="6176963"/>
            <a:ext cx="6301264" cy="649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99"/>
              <a:buFont typeface="Inter"/>
              <a:buNone/>
            </a:pPr>
            <a:r>
              <a:rPr b="0" i="0" lang="en-US" sz="1599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models generate original content such as images, text, audio, or code based on the learned patterns.</a:t>
            </a:r>
            <a:endParaRPr b="0" i="0" sz="15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7840" y="2654737"/>
            <a:ext cx="4998720" cy="292012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"/>
          <p:cNvSpPr/>
          <p:nvPr/>
        </p:nvSpPr>
        <p:spPr>
          <a:xfrm>
            <a:off x="814285" y="427583"/>
            <a:ext cx="7242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40"/>
              <a:buFont typeface="Inter"/>
              <a:buNone/>
            </a:pPr>
            <a:r>
              <a:rPr b="1" i="0" lang="en-US" sz="384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Prominent Generative AI Models</a:t>
            </a:r>
            <a:endParaRPr b="0" i="0" sz="38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682585" y="1962626"/>
            <a:ext cx="438864" cy="438864"/>
          </a:xfrm>
          <a:prstGeom prst="roundRect">
            <a:avLst>
              <a:gd fmla="val 20000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834747" y="2035731"/>
            <a:ext cx="134422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b="1" i="0" lang="en-US" sz="230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3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316474" y="1962626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b="1" i="0" lang="en-US" sz="192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GPT-3</a:t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316474" y="2384346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36"/>
              <a:buFont typeface="Inter"/>
              <a:buNone/>
            </a:pPr>
            <a:r>
              <a:rPr b="0" i="0" lang="en-US" sz="1536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powerful language model that can generate human-like text on a wide range of topics.</a:t>
            </a:r>
            <a:endParaRPr b="0" i="0" sz="15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682585" y="3422690"/>
            <a:ext cx="438864" cy="438864"/>
          </a:xfrm>
          <a:prstGeom prst="roundRect">
            <a:avLst>
              <a:gd fmla="val 20000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814268" y="3495794"/>
            <a:ext cx="175498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b="1" i="0" lang="en-US" sz="230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3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1316474" y="3422690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b="1" i="0" lang="en-US" sz="192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DALL-E</a:t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1316474" y="3844409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36"/>
              <a:buFont typeface="Inter"/>
              <a:buNone/>
            </a:pPr>
            <a:r>
              <a:rPr b="0" i="0" lang="en-US" sz="1536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 image generation model that can create unique and imaginative visuals from textual descriptions.</a:t>
            </a:r>
            <a:endParaRPr b="0" i="0" sz="15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682585" y="4882753"/>
            <a:ext cx="438864" cy="438864"/>
          </a:xfrm>
          <a:prstGeom prst="roundRect">
            <a:avLst>
              <a:gd fmla="val 20000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809982" y="4955858"/>
            <a:ext cx="184071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b="1" i="0" lang="en-US" sz="230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3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1316474" y="4882753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b="1" i="0" lang="en-US" sz="192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Midjourney</a:t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316474" y="5304473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36"/>
              <a:buFont typeface="Inter"/>
              <a:buNone/>
            </a:pPr>
            <a:r>
              <a:rPr b="0" i="0" lang="en-US" sz="1536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An AI-powered art creation tool that generates stunning, surreal images based on user prompts.</a:t>
            </a:r>
            <a:endParaRPr b="0" i="0" sz="15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682585" y="6342817"/>
            <a:ext cx="438864" cy="438864"/>
          </a:xfrm>
          <a:prstGeom prst="roundRect">
            <a:avLst>
              <a:gd fmla="val 20000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07244" y="6415921"/>
            <a:ext cx="189548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04"/>
              <a:buFont typeface="Inter"/>
              <a:buNone/>
            </a:pPr>
            <a:r>
              <a:rPr b="1" i="0" lang="en-US" sz="2304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3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7"/>
          <p:cNvSpPr/>
          <p:nvPr/>
        </p:nvSpPr>
        <p:spPr>
          <a:xfrm>
            <a:off x="1316474" y="6342817"/>
            <a:ext cx="2438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20"/>
              <a:buFont typeface="Inter"/>
              <a:buNone/>
            </a:pPr>
            <a:r>
              <a:rPr b="1" i="0" lang="en-US" sz="192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Stable Diffusion</a:t>
            </a:r>
            <a:endParaRPr b="0" i="0" sz="19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"/>
          <p:cNvSpPr/>
          <p:nvPr/>
        </p:nvSpPr>
        <p:spPr>
          <a:xfrm>
            <a:off x="1316474" y="6764536"/>
            <a:ext cx="7144941" cy="62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6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36"/>
              <a:buFont typeface="Inter"/>
              <a:buNone/>
            </a:pPr>
            <a:r>
              <a:rPr b="0" i="0" lang="en-US" sz="1536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 highly versatile text-to-image model that can produce a wide range of photorealistic and abstract images.</a:t>
            </a:r>
            <a:endParaRPr b="0" i="0" sz="15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6" name="Google Shape;106;p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6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8"/>
          <p:cNvSpPr/>
          <p:nvPr/>
        </p:nvSpPr>
        <p:spPr>
          <a:xfrm>
            <a:off x="830937" y="3622238"/>
            <a:ext cx="7959209" cy="741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4"/>
              <a:buFont typeface="Inter"/>
              <a:buNone/>
            </a:pPr>
            <a:r>
              <a:rPr b="1" i="0" lang="en-US" sz="4674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Applications of Generative AI</a:t>
            </a:r>
            <a:endParaRPr b="0" i="0" sz="46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312" y="466100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/>
          <p:nvPr/>
        </p:nvSpPr>
        <p:spPr>
          <a:xfrm>
            <a:off x="830937" y="5551289"/>
            <a:ext cx="2967871" cy="370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b="1" i="0" lang="en-US" sz="2337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Art &amp; Design</a:t>
            </a:r>
            <a:endParaRPr b="0" i="0" sz="23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830937" y="6064687"/>
            <a:ext cx="2975015" cy="1139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70"/>
              <a:buFont typeface="Inter"/>
              <a:buNone/>
            </a:pPr>
            <a:r>
              <a:rPr b="0" i="0" lang="en-US" sz="187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Creating unique and innovative visual art, designs, and illustrations.</a:t>
            </a:r>
            <a:endParaRPr b="0" i="0" sz="18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9" name="Google Shape;11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2068" y="472035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/>
          <p:nvPr/>
        </p:nvSpPr>
        <p:spPr>
          <a:xfrm>
            <a:off x="4162068" y="5551289"/>
            <a:ext cx="2967871" cy="370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b="1" i="0" lang="en-US" sz="2337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Content Creation</a:t>
            </a:r>
            <a:endParaRPr b="0" i="0" sz="23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162068" y="6064687"/>
            <a:ext cx="2975015" cy="1139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70"/>
              <a:buFont typeface="Inter"/>
              <a:buNone/>
            </a:pPr>
            <a:r>
              <a:rPr b="0" i="0" lang="en-US" sz="187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Generating text, scripts, articles, and other written content.</a:t>
            </a:r>
            <a:endParaRPr b="0" i="0" sz="18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3198" y="472035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/>
          <p:nvPr/>
        </p:nvSpPr>
        <p:spPr>
          <a:xfrm>
            <a:off x="7493198" y="5551289"/>
            <a:ext cx="2967871" cy="370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b="1" i="0" lang="en-US" sz="2337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Audio &amp; Music</a:t>
            </a:r>
            <a:endParaRPr b="0" i="0" sz="23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7493198" y="6064687"/>
            <a:ext cx="2975015" cy="1139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70"/>
              <a:buFont typeface="Inter"/>
              <a:buNone/>
            </a:pPr>
            <a:r>
              <a:rPr b="0" i="0" lang="en-US" sz="187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Composing and producing original music and soundscapes.</a:t>
            </a:r>
            <a:endParaRPr b="0" i="0" sz="18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4329" y="4720352"/>
            <a:ext cx="593527" cy="5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10824329" y="5551289"/>
            <a:ext cx="2975134" cy="741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337"/>
              <a:buFont typeface="Inter"/>
              <a:buNone/>
            </a:pPr>
            <a:r>
              <a:rPr b="1" i="0" lang="en-US" sz="2337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Coding &amp; Programming</a:t>
            </a:r>
            <a:endParaRPr b="0" i="0" sz="23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10824329" y="6435685"/>
            <a:ext cx="2975134" cy="1139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70"/>
              <a:buFont typeface="Inter"/>
              <a:buNone/>
            </a:pPr>
            <a:r>
              <a:rPr b="0" i="0" lang="en-US" sz="1870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Automating the generation of software code and applications.</a:t>
            </a:r>
            <a:endParaRPr b="0" i="0" sz="18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8" name="Google Shape;128;p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528" y="1997393"/>
            <a:ext cx="5041225" cy="42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/>
          <p:nvPr/>
        </p:nvSpPr>
        <p:spPr>
          <a:xfrm>
            <a:off x="6109692" y="301994"/>
            <a:ext cx="7428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6"/>
              <a:buFont typeface="Inter"/>
              <a:buNone/>
            </a:pPr>
            <a:r>
              <a:rPr b="1" i="0" lang="en-US" sz="3506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Limitations and Challenges of GenAI</a:t>
            </a:r>
            <a:endParaRPr b="0" i="0" sz="35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6109692" y="1607344"/>
            <a:ext cx="7897500" cy="1326000"/>
          </a:xfrm>
          <a:prstGeom prst="roundRect">
            <a:avLst>
              <a:gd fmla="val 604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6295311" y="1792962"/>
            <a:ext cx="2226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Bias and Accuracy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6295311" y="2178010"/>
            <a:ext cx="7526179" cy="569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b="0" i="0" lang="en-US" sz="140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GenAI models can perpetuate biases and produce inaccurate or unreliable outputs if not trained properly.</a:t>
            </a:r>
            <a:endParaRPr b="0" i="0" sz="1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109700" y="3058975"/>
            <a:ext cx="7897500" cy="1250100"/>
          </a:xfrm>
          <a:prstGeom prst="roundRect">
            <a:avLst>
              <a:gd fmla="val 604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6295294" y="3297075"/>
            <a:ext cx="5486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Lack of Contextual</a:t>
            </a:r>
            <a:r>
              <a:rPr b="1" lang="en-US" sz="175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Understanding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6295400" y="3682203"/>
            <a:ext cx="7526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b="0" i="0" lang="en-US" sz="140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GenAI models may struggle to fully comprehend the nuances and context required for certain tasks.</a:t>
            </a:r>
            <a:endParaRPr b="0" i="0" sz="1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6109692" y="4615577"/>
            <a:ext cx="7897416" cy="1326118"/>
          </a:xfrm>
          <a:prstGeom prst="roundRect">
            <a:avLst>
              <a:gd fmla="val 604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6295295" y="4801200"/>
            <a:ext cx="3697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Computational</a:t>
            </a:r>
            <a:r>
              <a:rPr b="1" lang="en-US" sz="1753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Intensity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295361" y="5214868"/>
            <a:ext cx="75261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b="0" i="0" lang="en-US" sz="140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Training and running GenAI models requires significant computational resources and energy consumption.</a:t>
            </a:r>
            <a:endParaRPr b="0" i="0" sz="1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6109692" y="6119693"/>
            <a:ext cx="7897416" cy="1326118"/>
          </a:xfrm>
          <a:prstGeom prst="roundRect">
            <a:avLst>
              <a:gd fmla="val 6044" name="adj"/>
            </a:avLst>
          </a:prstGeom>
          <a:solidFill>
            <a:srgbClr val="110080"/>
          </a:solidFill>
          <a:ln cap="flat" cmpd="sng" w="9525">
            <a:solidFill>
              <a:srgbClr val="2A1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6295295" y="6305300"/>
            <a:ext cx="3444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3"/>
              <a:buFont typeface="Inter"/>
              <a:buNone/>
            </a:pPr>
            <a:r>
              <a:rPr b="1" i="0" lang="en-US" sz="1753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Ethical Considerations</a:t>
            </a:r>
            <a:endParaRPr b="0" i="0" sz="17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6402061" y="6690385"/>
            <a:ext cx="75261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02"/>
              <a:buFont typeface="Inter"/>
              <a:buNone/>
            </a:pPr>
            <a:r>
              <a:rPr b="0" i="0" lang="en-US" sz="140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The use of GenAI raises important ethical questions about privacy, security, and the impact on jobs and society.</a:t>
            </a:r>
            <a:endParaRPr b="0" i="0" sz="140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1" name="Google Shape;151;p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/>
          <p:nvPr/>
        </p:nvSpPr>
        <p:spPr>
          <a:xfrm>
            <a:off x="0" y="0"/>
            <a:ext cx="14630400" cy="82305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5107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/>
          <p:nvPr/>
        </p:nvSpPr>
        <p:spPr>
          <a:xfrm>
            <a:off x="1085493" y="2985042"/>
            <a:ext cx="82689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90"/>
              <a:buFont typeface="Inter"/>
              <a:buNone/>
            </a:pPr>
            <a:r>
              <a:rPr b="1" i="0" lang="en-US" sz="449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Ethical Considerations in GenAI</a:t>
            </a:r>
            <a:endParaRPr b="0" i="0" sz="44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1" name="Google Shape;1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493" y="4533067"/>
            <a:ext cx="4153138" cy="91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/>
          <p:nvPr/>
        </p:nvSpPr>
        <p:spPr>
          <a:xfrm>
            <a:off x="1313498" y="5787390"/>
            <a:ext cx="28512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45"/>
              <a:buFont typeface="Inter"/>
              <a:buNone/>
            </a:pPr>
            <a:r>
              <a:rPr b="1" i="0" lang="en-US" sz="224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Privacy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1313498" y="6280547"/>
            <a:ext cx="3697129" cy="109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95"/>
              <a:buFont typeface="Inter"/>
              <a:buNone/>
            </a:pPr>
            <a:r>
              <a:rPr b="0" i="0" lang="en-US" sz="179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Protecting personal data and information used to train GenAI models.</a:t>
            </a:r>
            <a:endParaRPr b="0" i="0" sz="17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8631" y="4533067"/>
            <a:ext cx="4153138" cy="91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0"/>
          <p:cNvSpPr/>
          <p:nvPr/>
        </p:nvSpPr>
        <p:spPr>
          <a:xfrm>
            <a:off x="5466636" y="5787390"/>
            <a:ext cx="2851071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45"/>
              <a:buFont typeface="Inter"/>
              <a:buNone/>
            </a:pPr>
            <a:r>
              <a:rPr b="1" i="0" lang="en-US" sz="224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Transparency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5466636" y="6280547"/>
            <a:ext cx="3697129" cy="109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95"/>
              <a:buFont typeface="Inter"/>
              <a:buNone/>
            </a:pPr>
            <a:r>
              <a:rPr b="0" i="0" lang="en-US" sz="179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Ensuring the decision-making process of GenAI models is clear and accountable.</a:t>
            </a:r>
            <a:endParaRPr b="0" i="0" sz="17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1769" y="4533067"/>
            <a:ext cx="4153138" cy="91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9619774" y="5787390"/>
            <a:ext cx="2851071" cy="356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45"/>
              <a:buFont typeface="Inter"/>
              <a:buNone/>
            </a:pPr>
            <a:r>
              <a:rPr b="1" i="0" lang="en-US" sz="224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Bias Mitigation</a:t>
            </a:r>
            <a:endParaRPr b="0" i="0" sz="224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9619774" y="6280547"/>
            <a:ext cx="3697129" cy="109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11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95"/>
              <a:buFont typeface="Inter"/>
              <a:buNone/>
            </a:pPr>
            <a:r>
              <a:rPr b="0" i="0" lang="en-US" sz="1795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Identifying and addressing biases that may be present in GenAI outputs.</a:t>
            </a:r>
            <a:endParaRPr b="0" i="0" sz="179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1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720" y="2743557"/>
            <a:ext cx="5018842" cy="274248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/>
          <p:nvPr/>
        </p:nvSpPr>
        <p:spPr>
          <a:xfrm>
            <a:off x="6140768" y="1109067"/>
            <a:ext cx="7835265" cy="11684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81"/>
              <a:buFont typeface="Inter"/>
              <a:buNone/>
            </a:pPr>
            <a:r>
              <a:rPr b="1" i="0" lang="en-US" sz="368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Outlook and Trends in Generative AI</a:t>
            </a:r>
            <a:endParaRPr b="0" i="0" sz="368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6140768" y="2557939"/>
            <a:ext cx="7835265" cy="4562475"/>
          </a:xfrm>
          <a:prstGeom prst="roundRect">
            <a:avLst>
              <a:gd fmla="val 1844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6148388" y="2565559"/>
            <a:ext cx="7820025" cy="113680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6335316" y="2685336"/>
            <a:ext cx="3532346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Advancements in Model Architectures</a:t>
            </a:r>
            <a:endParaRPr b="0" i="0" sz="1472" u="none" cap="none" strike="noStrike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lang="en-US" sz="147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Stable Diffusion Model - YOLO World</a:t>
            </a:r>
            <a:endParaRPr sz="1472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10249138" y="2685336"/>
            <a:ext cx="3532346" cy="897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Continued improvements in the complexity and capabilities of GenAI models.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6148388" y="3702368"/>
            <a:ext cx="7820100" cy="11367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6335316" y="3822144"/>
            <a:ext cx="3532346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Multimodal Integration</a:t>
            </a:r>
            <a:endParaRPr b="0" i="0" sz="1472" u="none" cap="none" strike="noStrike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lang="en-US" sz="1472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SORA OpenAI - Text to Video</a:t>
            </a:r>
            <a:endParaRPr sz="1472">
              <a:solidFill>
                <a:srgbClr val="E5E0D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10249138" y="3822144"/>
            <a:ext cx="3532346" cy="897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Combining text, image, audio, and other data inputs to create more versatile and expressive GenAI.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6148388" y="4839176"/>
            <a:ext cx="7820025" cy="113680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6335316" y="4958953"/>
            <a:ext cx="3532346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Ecosystem Development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0249138" y="4958953"/>
            <a:ext cx="3532346" cy="897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Expansion of the GenAI ecosystem with more tools, platforms, and applications for diverse use cases.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6148388" y="5975985"/>
            <a:ext cx="7820025" cy="113680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6335316" y="6095762"/>
            <a:ext cx="3532346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Ethical Frameworks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10249138" y="6095762"/>
            <a:ext cx="3532346" cy="897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5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72"/>
              <a:buFont typeface="Inter"/>
              <a:buNone/>
            </a:pPr>
            <a:r>
              <a:rPr b="0" i="0" lang="en-US" sz="1472" u="none" cap="none" strike="noStrike">
                <a:solidFill>
                  <a:srgbClr val="E5E0DF"/>
                </a:solidFill>
                <a:latin typeface="Inter"/>
                <a:ea typeface="Inter"/>
                <a:cs typeface="Inter"/>
                <a:sym typeface="Inter"/>
              </a:rPr>
              <a:t>Establishment of guidelines and regulations to ensure the responsible and ethical development of GenAI.</a:t>
            </a:r>
            <a:endParaRPr b="0" i="0" sz="147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1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